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4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120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D0671D-AE89-4549-AB54-9B7B458A43F3}" type="datetimeFigureOut">
              <a:rPr lang="ru-RU"/>
              <a:pPr>
                <a:defRPr/>
              </a:pPr>
              <a:t>5/8/14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CD8529-59BE-4DF8-86BF-3036F8FE0B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xmlns:p14="http://schemas.microsoft.com/office/powerpoint/2010/main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6ADF3F-77C9-4722-B946-3F3A0F3D3D75}" type="datetimeFigureOut">
              <a:rPr lang="ru-RU"/>
              <a:pPr>
                <a:defRPr/>
              </a:pPr>
              <a:t>5/8/14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BDF799-8D51-4DAB-8A4D-74CBD77B43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xmlns:p14="http://schemas.microsoft.com/office/powerpoint/2010/main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968579-5331-4BF2-96C6-E61FEBE2B2BF}" type="datetimeFigureOut">
              <a:rPr lang="ru-RU"/>
              <a:pPr>
                <a:defRPr/>
              </a:pPr>
              <a:t>5/8/14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1A334-440E-4617-9CF1-FEF0814CF2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xmlns:p14="http://schemas.microsoft.com/office/powerpoint/2010/main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312813-8DE2-4204-86AE-2CCB1E0FCB44}" type="datetimeFigureOut">
              <a:rPr lang="ru-RU"/>
              <a:pPr>
                <a:defRPr/>
              </a:pPr>
              <a:t>5/8/14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54CE04-C846-46D1-A6D9-5D965697A2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xmlns:p14="http://schemas.microsoft.com/office/powerpoint/2010/main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EEC0EC-BB32-4D32-BFA8-E8512E91DD73}" type="datetimeFigureOut">
              <a:rPr lang="ru-RU"/>
              <a:pPr>
                <a:defRPr/>
              </a:pPr>
              <a:t>5/8/14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34369-42C0-4119-A34C-B2FFE51D11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xmlns:p14="http://schemas.microsoft.com/office/powerpoint/2010/main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B74803-279E-4143-9666-6FAE44F7DBED}" type="datetimeFigureOut">
              <a:rPr lang="ru-RU"/>
              <a:pPr>
                <a:defRPr/>
              </a:pPr>
              <a:t>5/8/14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1F5028-8663-4DF3-83CF-C446724B0A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xmlns:p14="http://schemas.microsoft.com/office/powerpoint/2010/main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BCF04-143A-4221-A744-8D5627B8DEA7}" type="datetimeFigureOut">
              <a:rPr lang="ru-RU"/>
              <a:pPr>
                <a:defRPr/>
              </a:pPr>
              <a:t>5/8/14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3FCFC1-F690-4962-AE3E-8A2D6A901C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xmlns:p14="http://schemas.microsoft.com/office/powerpoint/2010/main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635556-1E6D-479F-B8EE-7CCF5BE4D34C}" type="datetimeFigureOut">
              <a:rPr lang="ru-RU"/>
              <a:pPr>
                <a:defRPr/>
              </a:pPr>
              <a:t>5/8/14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580BF4-EB3E-4C7B-A7D3-0A0D80C047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xmlns:p14="http://schemas.microsoft.com/office/powerpoint/2010/main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E68B1F-FBEC-4D0C-9F4C-6AB4081A0C0A}" type="datetimeFigureOut">
              <a:rPr lang="ru-RU"/>
              <a:pPr>
                <a:defRPr/>
              </a:pPr>
              <a:t>5/8/14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00B09-EF4F-49E0-B23A-4A33BAEEBE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xmlns:p14="http://schemas.microsoft.com/office/powerpoint/2010/main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C4C32-988E-490B-B429-32326C330329}" type="datetimeFigureOut">
              <a:rPr lang="ru-RU"/>
              <a:pPr>
                <a:defRPr/>
              </a:pPr>
              <a:t>5/8/14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FC8BCD-EF9A-4147-8C93-5177DE5D22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xmlns:p14="http://schemas.microsoft.com/office/powerpoint/2010/main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C5ADA0-6553-427C-83D3-B7073551D09A}" type="datetimeFigureOut">
              <a:rPr lang="ru-RU"/>
              <a:pPr>
                <a:defRPr/>
              </a:pPr>
              <a:t>5/8/14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9B9163-74CC-437C-9312-BA0B53B1B0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xmlns:p14="http://schemas.microsoft.com/office/powerpoint/2010/main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55FEB2A-28CB-48D5-8A70-64C39867F3F9}" type="datetimeFigureOut">
              <a:rPr lang="ru-RU"/>
              <a:pPr>
                <a:defRPr/>
              </a:pPr>
              <a:t>5/8/14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8130F70-3C54-440B-BB8C-3698BFC053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74" r:id="rId9"/>
    <p:sldLayoutId id="2147483665" r:id="rId10"/>
    <p:sldLayoutId id="2147483664" r:id="rId11"/>
  </p:sldLayoutIdLst>
  <p:transition xmlns:p14="http://schemas.microsoft.com/office/powerpoint/2010/main">
    <p:wipe dir="d"/>
  </p:transition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188640"/>
            <a:ext cx="7851648" cy="2448272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 dirty="0" smtClean="0"/>
              <a:t>The Ethics Regulations in the Council of the Federation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750" y="3429000"/>
            <a:ext cx="8181975" cy="3143250"/>
          </a:xfrm>
        </p:spPr>
        <p:txBody>
          <a:bodyPr>
            <a:normAutofit/>
          </a:bodyPr>
          <a:lstStyle/>
          <a:p>
            <a:pPr lvl="1">
              <a:spcBef>
                <a:spcPct val="0"/>
              </a:spcBef>
            </a:pPr>
            <a:r>
              <a:rPr lang="en-US" sz="1600" b="1" dirty="0" smtClean="0">
                <a:latin typeface="Calibri" pitchFamily="34" charset="0"/>
              </a:rPr>
              <a:t>The Council of the Federation</a:t>
            </a:r>
          </a:p>
          <a:p>
            <a:pPr lvl="1">
              <a:spcBef>
                <a:spcPct val="0"/>
              </a:spcBef>
            </a:pPr>
            <a:r>
              <a:rPr lang="en-US" sz="1600" b="1" dirty="0" smtClean="0">
                <a:latin typeface="Calibri" pitchFamily="34" charset="0"/>
              </a:rPr>
              <a:t>of  the Federal  Assembly of  the Russian Federation</a:t>
            </a:r>
          </a:p>
          <a:p>
            <a:pPr lvl="1">
              <a:spcBef>
                <a:spcPct val="0"/>
              </a:spcBef>
            </a:pPr>
            <a:endParaRPr lang="en-US" sz="1600" b="1" dirty="0" smtClean="0">
              <a:latin typeface="Calibri" pitchFamily="34" charset="0"/>
            </a:endParaRPr>
          </a:p>
          <a:p>
            <a:pPr lvl="1">
              <a:spcBef>
                <a:spcPct val="0"/>
              </a:spcBef>
            </a:pPr>
            <a:r>
              <a:rPr lang="en-US" sz="1600" b="1" dirty="0" err="1" smtClean="0">
                <a:latin typeface="Calibri" pitchFamily="34" charset="0"/>
              </a:rPr>
              <a:t>Timofei</a:t>
            </a:r>
            <a:r>
              <a:rPr lang="en-US" sz="1600" b="1" dirty="0" smtClean="0">
                <a:latin typeface="Calibri" pitchFamily="34" charset="0"/>
              </a:rPr>
              <a:t> MOCHALOV</a:t>
            </a:r>
          </a:p>
          <a:p>
            <a:pPr lvl="1">
              <a:spcBef>
                <a:spcPct val="0"/>
              </a:spcBef>
            </a:pPr>
            <a:r>
              <a:rPr lang="en-US" sz="1600" i="1" dirty="0" smtClean="0">
                <a:latin typeface="Calibri" pitchFamily="34" charset="0"/>
              </a:rPr>
              <a:t>Expert Officer of the Analytical Department</a:t>
            </a:r>
          </a:p>
          <a:p>
            <a:pPr lvl="1">
              <a:spcBef>
                <a:spcPct val="0"/>
              </a:spcBef>
            </a:pPr>
            <a:r>
              <a:rPr lang="en-US" sz="1600" b="1" dirty="0" smtClean="0">
                <a:latin typeface="Calibri" pitchFamily="34" charset="0"/>
              </a:rPr>
              <a:t>Anastasia TURGIEVA</a:t>
            </a:r>
          </a:p>
          <a:p>
            <a:pPr lvl="1">
              <a:spcBef>
                <a:spcPct val="0"/>
              </a:spcBef>
            </a:pPr>
            <a:r>
              <a:rPr lang="en-US" sz="1600" i="1" dirty="0" smtClean="0">
                <a:latin typeface="Calibri" pitchFamily="34" charset="0"/>
              </a:rPr>
              <a:t>Leading Consultant of the Analytical Department</a:t>
            </a:r>
          </a:p>
          <a:p>
            <a:pPr lvl="1">
              <a:spcBef>
                <a:spcPct val="0"/>
              </a:spcBef>
            </a:pPr>
            <a:endParaRPr lang="en-US" sz="1600" i="1" dirty="0" smtClean="0">
              <a:latin typeface="Calibri" pitchFamily="34" charset="0"/>
            </a:endParaRPr>
          </a:p>
          <a:p>
            <a:pPr lvl="1">
              <a:spcBef>
                <a:spcPct val="0"/>
              </a:spcBef>
            </a:pPr>
            <a:r>
              <a:rPr lang="en-US" sz="1600" b="1" dirty="0" smtClean="0">
                <a:latin typeface="Calibri" pitchFamily="34" charset="0"/>
              </a:rPr>
              <a:t>ECPRD  Seminar</a:t>
            </a:r>
          </a:p>
          <a:p>
            <a:pPr lvl="1">
              <a:spcBef>
                <a:spcPct val="0"/>
              </a:spcBef>
            </a:pPr>
            <a:r>
              <a:rPr lang="en-US" sz="1600" b="1" dirty="0" smtClean="0">
                <a:latin typeface="Calibri" pitchFamily="34" charset="0"/>
              </a:rPr>
              <a:t>Structures </a:t>
            </a:r>
            <a:r>
              <a:rPr lang="en-US" sz="1600" b="1" dirty="0" smtClean="0">
                <a:latin typeface="Calibri" pitchFamily="34" charset="0"/>
              </a:rPr>
              <a:t>and procedures with regard to the code of conduct for MPs and with regard to the integrity of parliament </a:t>
            </a:r>
            <a:r>
              <a:rPr lang="en-US" sz="1600" b="1" dirty="0" smtClean="0">
                <a:latin typeface="Calibri" pitchFamily="34" charset="0"/>
              </a:rPr>
              <a:t>staff</a:t>
            </a:r>
            <a:endParaRPr lang="en-US" sz="1600" b="1" dirty="0" smtClean="0">
              <a:latin typeface="Calibri" pitchFamily="34" charset="0"/>
            </a:endParaRPr>
          </a:p>
          <a:p>
            <a:pPr lvl="1">
              <a:spcBef>
                <a:spcPct val="0"/>
              </a:spcBef>
            </a:pPr>
            <a:r>
              <a:rPr lang="en-US" sz="1600" b="1" dirty="0" smtClean="0">
                <a:latin typeface="Calibri" pitchFamily="34" charset="0"/>
              </a:rPr>
              <a:t>8-9 May 2014, Skopje, </a:t>
            </a:r>
            <a:r>
              <a:rPr lang="en-US" sz="1600" b="1" dirty="0" err="1" smtClean="0">
                <a:latin typeface="Calibri" pitchFamily="34" charset="0"/>
              </a:rPr>
              <a:t>Sobranie</a:t>
            </a:r>
            <a:endParaRPr lang="ru-RU" sz="1600" b="1" dirty="0" smtClean="0">
              <a:latin typeface="Calibri" pitchFamily="34" charset="0"/>
            </a:endParaRPr>
          </a:p>
          <a:p>
            <a:pPr marR="0">
              <a:spcBef>
                <a:spcPct val="0"/>
              </a:spcBef>
            </a:pPr>
            <a:endParaRPr lang="ru-RU" sz="1000" dirty="0" smtClean="0"/>
          </a:p>
        </p:txBody>
      </p:sp>
    </p:spTree>
  </p:cSld>
  <p:clrMapOvr>
    <a:masterClrMapping/>
  </p:clrMapOvr>
  <p:transition xmlns:p14="http://schemas.microsoft.com/office/powerpoint/2010/main">
    <p:wipe dir="d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52128"/>
          </a:xfrm>
        </p:spPr>
        <p:txBody>
          <a:bodyPr/>
          <a:lstStyle/>
          <a:p>
            <a:pPr algn="ctr"/>
            <a:r>
              <a:rPr lang="en-US" sz="3600" b="1" dirty="0" smtClean="0"/>
              <a:t>Parliamentary Ethics Regulation</a:t>
            </a:r>
            <a:r>
              <a:rPr lang="ru-RU" sz="3600" b="1" dirty="0" smtClean="0"/>
              <a:t> </a:t>
            </a:r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/>
              <a:t>in </a:t>
            </a:r>
            <a:r>
              <a:rPr lang="en-US" sz="3600" b="1" dirty="0" smtClean="0"/>
              <a:t>the Russian </a:t>
            </a:r>
            <a:r>
              <a:rPr lang="en-US" sz="3600" b="1" dirty="0"/>
              <a:t>Federation</a:t>
            </a:r>
            <a:endParaRPr lang="ru-RU" sz="3600" b="1" dirty="0"/>
          </a:p>
        </p:txBody>
      </p:sp>
      <p:sp>
        <p:nvSpPr>
          <p:cNvPr id="15362" name="Содержимое 2"/>
          <p:cNvSpPr>
            <a:spLocks noGrp="1"/>
          </p:cNvSpPr>
          <p:nvPr>
            <p:ph idx="1"/>
          </p:nvPr>
        </p:nvSpPr>
        <p:spPr>
          <a:xfrm>
            <a:off x="107504" y="1935163"/>
            <a:ext cx="8784976" cy="4389437"/>
          </a:xfrm>
        </p:spPr>
        <p:txBody>
          <a:bodyPr/>
          <a:lstStyle/>
          <a:p>
            <a:r>
              <a:rPr lang="en-US" sz="3600" dirty="0"/>
              <a:t>T</a:t>
            </a:r>
            <a:r>
              <a:rPr lang="en-US" sz="3600" dirty="0" smtClean="0"/>
              <a:t>he </a:t>
            </a:r>
            <a:r>
              <a:rPr lang="en-US" sz="3600" dirty="0"/>
              <a:t>Federal </a:t>
            </a:r>
            <a:r>
              <a:rPr lang="en-US" sz="3600" dirty="0" smtClean="0"/>
              <a:t>Law </a:t>
            </a:r>
            <a:r>
              <a:rPr lang="en-US" sz="3600" i="1" dirty="0" smtClean="0"/>
              <a:t>On </a:t>
            </a:r>
            <a:r>
              <a:rPr lang="en-US" sz="3600" i="1" dirty="0"/>
              <a:t>MPs </a:t>
            </a:r>
            <a:r>
              <a:rPr lang="en-US" sz="3600" i="1" dirty="0" smtClean="0"/>
              <a:t>status</a:t>
            </a:r>
            <a:endParaRPr lang="ru-RU" sz="3600" dirty="0"/>
          </a:p>
          <a:p>
            <a:pPr algn="just">
              <a:spcBef>
                <a:spcPts val="600"/>
              </a:spcBef>
            </a:pPr>
            <a:r>
              <a:rPr lang="en-US" sz="3600" dirty="0" smtClean="0"/>
              <a:t>The </a:t>
            </a:r>
            <a:r>
              <a:rPr lang="en-US" sz="3600" dirty="0"/>
              <a:t>Federal </a:t>
            </a:r>
            <a:r>
              <a:rPr lang="en-US" sz="3600" dirty="0" smtClean="0"/>
              <a:t>Law </a:t>
            </a:r>
            <a:r>
              <a:rPr lang="en-US" sz="3600" i="1" dirty="0" smtClean="0"/>
              <a:t>On </a:t>
            </a:r>
            <a:r>
              <a:rPr lang="en-US" sz="3600" i="1" dirty="0"/>
              <a:t>corruption </a:t>
            </a:r>
            <a:r>
              <a:rPr lang="en-US" sz="3600" i="1" dirty="0" smtClean="0"/>
              <a:t>counteraction</a:t>
            </a:r>
            <a:endParaRPr lang="ru-RU" sz="3600" dirty="0" smtClean="0">
              <a:latin typeface="Calibri" pitchFamily="34" charset="0"/>
            </a:endParaRPr>
          </a:p>
          <a:p>
            <a:pPr algn="just">
              <a:spcBef>
                <a:spcPts val="600"/>
              </a:spcBef>
            </a:pPr>
            <a:r>
              <a:rPr lang="en-US" sz="3600" dirty="0" smtClean="0"/>
              <a:t>The </a:t>
            </a:r>
            <a:r>
              <a:rPr lang="en-US" sz="3600" dirty="0"/>
              <a:t>chamber’s rules of </a:t>
            </a:r>
            <a:r>
              <a:rPr lang="en-US" sz="3600" dirty="0" smtClean="0"/>
              <a:t>procedure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en-US" sz="4400" dirty="0" smtClean="0">
                <a:latin typeface="Calibri" pitchFamily="34" charset="0"/>
              </a:rPr>
              <a:t>+ </a:t>
            </a:r>
            <a:r>
              <a:rPr lang="en-US" sz="3200" dirty="0" smtClean="0"/>
              <a:t>the Code </a:t>
            </a:r>
            <a:r>
              <a:rPr lang="en-US" sz="3200" dirty="0"/>
              <a:t>of Ethics for the Members of the </a:t>
            </a:r>
            <a:r>
              <a:rPr lang="en-US" sz="3200" dirty="0" err="1" smtClean="0"/>
              <a:t>CoF</a:t>
            </a:r>
            <a:r>
              <a:rPr lang="en-US" sz="3200" dirty="0" smtClean="0"/>
              <a:t> is being outworked and discussed </a:t>
            </a:r>
            <a:r>
              <a:rPr lang="en-US" sz="3200" dirty="0"/>
              <a:t>nowadays</a:t>
            </a:r>
            <a:r>
              <a:rPr lang="en-US" sz="3200" dirty="0" smtClean="0"/>
              <a:t> </a:t>
            </a:r>
            <a:endParaRPr lang="ru-RU" sz="3200" strike="sngStrike" dirty="0"/>
          </a:p>
        </p:txBody>
      </p:sp>
    </p:spTree>
  </p:cSld>
  <p:clrMapOvr>
    <a:masterClrMapping/>
  </p:clrMapOvr>
  <p:transition xmlns:p14="http://schemas.microsoft.com/office/powerpoint/2010/main">
    <p:wipe dir="d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07926"/>
          </a:xfrm>
        </p:spPr>
        <p:txBody>
          <a:bodyPr/>
          <a:lstStyle/>
          <a:p>
            <a:pPr algn="ctr"/>
            <a:r>
              <a:rPr lang="en-US" sz="3200" b="1" dirty="0" smtClean="0"/>
              <a:t>The Project of the Code </a:t>
            </a:r>
            <a:endParaRPr lang="ru-RU" sz="3200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algn="just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800" dirty="0"/>
              <a:t>The project of the Code is </a:t>
            </a:r>
            <a:r>
              <a:rPr lang="en-US" sz="2800" dirty="0" smtClean="0"/>
              <a:t>almost ready </a:t>
            </a:r>
            <a:r>
              <a:rPr lang="en-US" sz="2800" dirty="0"/>
              <a:t>and to all appearances it will be approved this year </a:t>
            </a:r>
            <a:endParaRPr lang="en-US" sz="2800" dirty="0" smtClean="0"/>
          </a:p>
          <a:p>
            <a:pPr marL="0" indent="0" algn="just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n-US" sz="2800" dirty="0" smtClean="0"/>
          </a:p>
          <a:p>
            <a:pPr marL="274320" indent="-274320" algn="just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800" dirty="0"/>
              <a:t>The </a:t>
            </a:r>
            <a:r>
              <a:rPr lang="en-US" sz="2800" dirty="0" smtClean="0"/>
              <a:t>responsible body </a:t>
            </a:r>
            <a:r>
              <a:rPr lang="en-US" sz="2800" dirty="0" smtClean="0"/>
              <a:t>– the </a:t>
            </a:r>
            <a:r>
              <a:rPr lang="en-US" sz="2800" b="1" dirty="0" smtClean="0"/>
              <a:t>Subcommittee </a:t>
            </a:r>
            <a:r>
              <a:rPr lang="en-US" sz="2800" b="1" dirty="0"/>
              <a:t>for Parliamentary Ethics and Appliance of the MP’s Immunity </a:t>
            </a:r>
            <a:r>
              <a:rPr lang="en-US" sz="2800" b="1" dirty="0" smtClean="0"/>
              <a:t>Institution</a:t>
            </a:r>
            <a:r>
              <a:rPr lang="en-US" sz="2800" b="1" dirty="0"/>
              <a:t> </a:t>
            </a:r>
            <a:r>
              <a:rPr lang="en-US" sz="2800" dirty="0" smtClean="0"/>
              <a:t>(a </a:t>
            </a:r>
            <a:r>
              <a:rPr lang="en-US" sz="2800" dirty="0"/>
              <a:t>division of the Committee on the House Rules and Parliamentary Performance </a:t>
            </a:r>
            <a:r>
              <a:rPr lang="en-US" sz="2800" dirty="0" smtClean="0"/>
              <a:t>Management</a:t>
            </a:r>
            <a:r>
              <a:rPr lang="en-US" sz="2800" dirty="0" smtClean="0"/>
              <a:t>)</a:t>
            </a:r>
            <a:endParaRPr lang="ru-RU" sz="2800" dirty="0" smtClean="0">
              <a:latin typeface="Calibri" pitchFamily="34" charset="0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dirty="0"/>
          </a:p>
        </p:txBody>
      </p:sp>
    </p:spTree>
  </p:cSld>
  <p:clrMapOvr>
    <a:masterClrMapping/>
  </p:clrMapOvr>
  <p:transition xmlns:p14="http://schemas.microsoft.com/office/powerpoint/2010/main">
    <p:wipe dir="d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25" y="357189"/>
            <a:ext cx="8229600" cy="1055588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200" b="1" dirty="0"/>
              <a:t>The Project of the Code 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274320" indent="-274320" algn="just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200" dirty="0"/>
              <a:t>general principles of official </a:t>
            </a:r>
            <a:r>
              <a:rPr lang="en-US" sz="3200" dirty="0" smtClean="0"/>
              <a:t>ethics;</a:t>
            </a:r>
            <a:endParaRPr lang="en-US" sz="3200" dirty="0"/>
          </a:p>
          <a:p>
            <a:pPr marL="274320" indent="-274320" algn="just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200" dirty="0"/>
              <a:t>the rules of behavior during the parliamentary </a:t>
            </a:r>
            <a:r>
              <a:rPr lang="en-US" sz="3200" dirty="0" smtClean="0"/>
              <a:t>sessions</a:t>
            </a:r>
            <a:r>
              <a:rPr lang="en-US" sz="3200" dirty="0">
                <a:latin typeface="Calibri" pitchFamily="34" charset="0"/>
              </a:rPr>
              <a:t>;</a:t>
            </a:r>
            <a:endParaRPr lang="ru-RU" sz="3200" dirty="0" smtClean="0">
              <a:latin typeface="Calibri" pitchFamily="34" charset="0"/>
            </a:endParaRPr>
          </a:p>
          <a:p>
            <a:pPr marL="274320" indent="-274320" algn="just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200" dirty="0"/>
              <a:t>the rules of interaction with </a:t>
            </a:r>
            <a:r>
              <a:rPr lang="en-US" sz="3200" dirty="0" smtClean="0"/>
              <a:t>citizens</a:t>
            </a:r>
            <a:r>
              <a:rPr lang="en-US" sz="3200" dirty="0">
                <a:latin typeface="Calibri" pitchFamily="34" charset="0"/>
              </a:rPr>
              <a:t>;</a:t>
            </a:r>
            <a:endParaRPr lang="ru-RU" sz="3200" dirty="0" smtClean="0">
              <a:latin typeface="Calibri" pitchFamily="34" charset="0"/>
            </a:endParaRPr>
          </a:p>
          <a:p>
            <a:pPr marL="274320" indent="-274320" algn="just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200" dirty="0"/>
              <a:t>the rules of interaction with </a:t>
            </a:r>
            <a:r>
              <a:rPr lang="en-US" sz="3200" dirty="0" smtClean="0"/>
              <a:t>public </a:t>
            </a:r>
            <a:r>
              <a:rPr lang="en-US" sz="3200" dirty="0" smtClean="0"/>
              <a:t>bodies</a:t>
            </a:r>
            <a:r>
              <a:rPr lang="en-US" sz="3200" dirty="0" smtClean="0">
                <a:latin typeface="Calibri" pitchFamily="34" charset="0"/>
              </a:rPr>
              <a:t>;</a:t>
            </a:r>
            <a:endParaRPr lang="ru-RU" sz="3200" dirty="0" smtClean="0">
              <a:latin typeface="Calibri" pitchFamily="34" charset="0"/>
            </a:endParaRPr>
          </a:p>
          <a:p>
            <a:pPr marL="274320" indent="-274320" algn="just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200" dirty="0"/>
              <a:t>the rules of interaction with </a:t>
            </a:r>
            <a:r>
              <a:rPr lang="en-US" sz="3200" dirty="0" smtClean="0"/>
              <a:t>mass media.</a:t>
            </a:r>
            <a:endParaRPr lang="ru-RU" sz="2800" dirty="0"/>
          </a:p>
        </p:txBody>
      </p:sp>
    </p:spTree>
  </p:cSld>
  <p:clrMapOvr>
    <a:masterClrMapping/>
  </p:clrMapOvr>
  <p:transition xmlns:p14="http://schemas.microsoft.com/office/powerpoint/2010/main">
    <p:wipe dir="d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80120"/>
          </a:xfrm>
        </p:spPr>
        <p:txBody>
          <a:bodyPr/>
          <a:lstStyle/>
          <a:p>
            <a:pPr algn="ctr"/>
            <a:r>
              <a:rPr lang="en-US" sz="3200" b="1" dirty="0" smtClean="0"/>
              <a:t>Penalty for the Code’s Breach</a:t>
            </a:r>
            <a:endParaRPr lang="ru-RU" sz="3200" b="1" dirty="0" smtClean="0"/>
          </a:p>
        </p:txBody>
      </p:sp>
      <p:sp>
        <p:nvSpPr>
          <p:cNvPr id="18434" name="Содержимое 2"/>
          <p:cNvSpPr>
            <a:spLocks noGrp="1"/>
          </p:cNvSpPr>
          <p:nvPr>
            <p:ph idx="1"/>
          </p:nvPr>
        </p:nvSpPr>
        <p:spPr>
          <a:xfrm>
            <a:off x="468313" y="1484313"/>
            <a:ext cx="8229600" cy="4749800"/>
          </a:xfrm>
        </p:spPr>
        <p:txBody>
          <a:bodyPr/>
          <a:lstStyle/>
          <a:p>
            <a:pPr algn="just">
              <a:lnSpc>
                <a:spcPct val="110000"/>
              </a:lnSpc>
              <a:spcBef>
                <a:spcPct val="0"/>
              </a:spcBef>
            </a:pPr>
            <a:r>
              <a:rPr lang="en-US" sz="2400" dirty="0" smtClean="0"/>
              <a:t>the </a:t>
            </a:r>
            <a:r>
              <a:rPr lang="en-US" sz="2400" dirty="0"/>
              <a:t>announcement of the fact of </a:t>
            </a:r>
            <a:r>
              <a:rPr lang="en-US" sz="2400" dirty="0" smtClean="0"/>
              <a:t>the Code </a:t>
            </a:r>
            <a:r>
              <a:rPr lang="en-US" sz="2400" dirty="0"/>
              <a:t>of </a:t>
            </a:r>
            <a:r>
              <a:rPr lang="en-US" sz="2400" dirty="0" smtClean="0"/>
              <a:t>Conduct </a:t>
            </a:r>
            <a:r>
              <a:rPr lang="en-US" sz="2400" dirty="0"/>
              <a:t>breach by </a:t>
            </a:r>
            <a:r>
              <a:rPr lang="en-US" sz="2400" dirty="0" smtClean="0"/>
              <a:t>a </a:t>
            </a:r>
            <a:r>
              <a:rPr lang="en-US" sz="2400" dirty="0"/>
              <a:t>MP during the plenary </a:t>
            </a:r>
            <a:r>
              <a:rPr lang="en-US" sz="2400" dirty="0" smtClean="0"/>
              <a:t>session;</a:t>
            </a:r>
          </a:p>
          <a:p>
            <a:pPr algn="just">
              <a:lnSpc>
                <a:spcPct val="110000"/>
              </a:lnSpc>
              <a:spcBef>
                <a:spcPct val="0"/>
              </a:spcBef>
            </a:pPr>
            <a:r>
              <a:rPr lang="en-US" sz="2400" dirty="0"/>
              <a:t>the notification of the public body that is represented by </a:t>
            </a:r>
            <a:r>
              <a:rPr lang="en-US" sz="2400" dirty="0"/>
              <a:t>a</a:t>
            </a:r>
            <a:r>
              <a:rPr lang="en-US" sz="2400" dirty="0" smtClean="0"/>
              <a:t> </a:t>
            </a:r>
            <a:r>
              <a:rPr lang="en-US" sz="2400" dirty="0"/>
              <a:t>MP on his/her breach of </a:t>
            </a:r>
            <a:r>
              <a:rPr lang="en-US" sz="2400" dirty="0" smtClean="0"/>
              <a:t>the Code;</a:t>
            </a:r>
            <a:endParaRPr lang="en-US" sz="2000" dirty="0" smtClean="0">
              <a:latin typeface="Calibri" pitchFamily="34" charset="0"/>
            </a:endParaRPr>
          </a:p>
          <a:p>
            <a:pPr algn="just">
              <a:lnSpc>
                <a:spcPct val="110000"/>
              </a:lnSpc>
              <a:spcBef>
                <a:spcPct val="0"/>
              </a:spcBef>
            </a:pPr>
            <a:r>
              <a:rPr lang="en-US" sz="2400" dirty="0"/>
              <a:t>the advice to bring public excuse for breach of </a:t>
            </a:r>
            <a:r>
              <a:rPr lang="en-US" sz="2400" dirty="0" smtClean="0"/>
              <a:t>the Code; </a:t>
            </a:r>
            <a:endParaRPr lang="ru-RU" sz="2000" dirty="0" smtClean="0">
              <a:latin typeface="Calibri" pitchFamily="34" charset="0"/>
            </a:endParaRPr>
          </a:p>
          <a:p>
            <a:pPr algn="just">
              <a:lnSpc>
                <a:spcPct val="110000"/>
              </a:lnSpc>
              <a:spcBef>
                <a:spcPct val="0"/>
              </a:spcBef>
            </a:pPr>
            <a:r>
              <a:rPr lang="en-US" sz="2000" dirty="0" smtClean="0">
                <a:latin typeface="Calibri" pitchFamily="34" charset="0"/>
              </a:rPr>
              <a:t> </a:t>
            </a:r>
            <a:r>
              <a:rPr lang="en-US" sz="2400" dirty="0" smtClean="0"/>
              <a:t>the </a:t>
            </a:r>
            <a:r>
              <a:rPr lang="en-US" sz="2400" dirty="0"/>
              <a:t>official publication of information on the MP’s breach of «Code of Conduct» on the website of the Council of the Federation and in other </a:t>
            </a:r>
            <a:r>
              <a:rPr lang="en-US" sz="2400" dirty="0" smtClean="0"/>
              <a:t>medias.</a:t>
            </a:r>
            <a:endParaRPr lang="en-US" sz="2400" dirty="0">
              <a:latin typeface="Calibri" pitchFamily="34" charset="0"/>
            </a:endParaRPr>
          </a:p>
          <a:p>
            <a:pPr algn="just">
              <a:lnSpc>
                <a:spcPct val="110000"/>
              </a:lnSpc>
              <a:spcBef>
                <a:spcPct val="0"/>
              </a:spcBef>
            </a:pPr>
            <a:r>
              <a:rPr lang="en-US" sz="2400" dirty="0" smtClean="0">
                <a:latin typeface="Calibri" pitchFamily="34" charset="0"/>
              </a:rPr>
              <a:t>+ </a:t>
            </a:r>
            <a:r>
              <a:rPr lang="en-US" sz="2000" dirty="0" smtClean="0"/>
              <a:t>if </a:t>
            </a:r>
            <a:r>
              <a:rPr lang="en-US" sz="2000" dirty="0"/>
              <a:t>the rules of public speech during the session are violated, a speaker may be deprived of speech without prior </a:t>
            </a:r>
            <a:r>
              <a:rPr lang="en-US" sz="2000" dirty="0" smtClean="0"/>
              <a:t>notification (Chamber’s Rules </a:t>
            </a:r>
            <a:r>
              <a:rPr lang="en-US" sz="2000" dirty="0"/>
              <a:t>of </a:t>
            </a:r>
            <a:r>
              <a:rPr lang="en-US" sz="2000" dirty="0" smtClean="0"/>
              <a:t>Procedure</a:t>
            </a:r>
            <a:r>
              <a:rPr lang="en-US" sz="2000" dirty="0" smtClean="0"/>
              <a:t>)</a:t>
            </a:r>
            <a:endParaRPr lang="ru-RU" sz="2000" dirty="0"/>
          </a:p>
          <a:p>
            <a:pPr algn="just">
              <a:lnSpc>
                <a:spcPct val="110000"/>
              </a:lnSpc>
              <a:spcBef>
                <a:spcPct val="0"/>
              </a:spcBef>
            </a:pPr>
            <a:endParaRPr lang="ru-RU" sz="2000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>
    <p:wipe dir="d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52128"/>
          </a:xfrm>
        </p:spPr>
        <p:txBody>
          <a:bodyPr/>
          <a:lstStyle/>
          <a:p>
            <a:pPr algn="ctr"/>
            <a:r>
              <a:rPr lang="en-US" sz="3200" b="1" dirty="0"/>
              <a:t>Codes of Conduct for Civil </a:t>
            </a:r>
            <a:r>
              <a:rPr lang="en-US" sz="3200" b="1" dirty="0" smtClean="0"/>
              <a:t>Servants</a:t>
            </a:r>
            <a:endParaRPr lang="ru-RU" sz="3200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2817"/>
            <a:ext cx="8229600" cy="4551784"/>
          </a:xfrm>
        </p:spPr>
        <p:txBody>
          <a:bodyPr>
            <a:normAutofit fontScale="92500" lnSpcReduction="10000"/>
          </a:bodyPr>
          <a:lstStyle/>
          <a:p>
            <a:pPr marL="274320" indent="-274320" algn="just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200" dirty="0" smtClean="0"/>
              <a:t>The Basic </a:t>
            </a:r>
            <a:r>
              <a:rPr lang="en-US" sz="3200" dirty="0"/>
              <a:t>Code on Civil Servants Ethics and Behavior was adopted by the Anti-Corruption Council under the President </a:t>
            </a:r>
            <a:r>
              <a:rPr lang="en-US" sz="3200" dirty="0" smtClean="0"/>
              <a:t>in 2010.</a:t>
            </a:r>
          </a:p>
          <a:p>
            <a:pPr marL="274320" indent="-274320" algn="just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200" dirty="0"/>
              <a:t>The Code of Ethics for the Council of the Federation Staff was adopted in 2011</a:t>
            </a:r>
            <a:r>
              <a:rPr lang="en-US" sz="3200" dirty="0" smtClean="0"/>
              <a:t>.</a:t>
            </a:r>
          </a:p>
          <a:p>
            <a:pPr marL="274320" indent="-274320" algn="just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200" dirty="0"/>
              <a:t>The special commission </a:t>
            </a:r>
            <a:r>
              <a:rPr lang="en-US" sz="3200" dirty="0" smtClean="0"/>
              <a:t>(incl. staff </a:t>
            </a:r>
            <a:r>
              <a:rPr lang="en-US" sz="3200" dirty="0"/>
              <a:t>administration representatives and external experts) is responsible for compliance with the behavior requirements of the </a:t>
            </a:r>
            <a:r>
              <a:rPr lang="en-US" sz="3200" dirty="0" err="1" smtClean="0"/>
              <a:t>CoF</a:t>
            </a:r>
            <a:r>
              <a:rPr lang="en-US" sz="3200" dirty="0" smtClean="0"/>
              <a:t> </a:t>
            </a:r>
            <a:r>
              <a:rPr lang="en-US" sz="3200" dirty="0"/>
              <a:t>S</a:t>
            </a:r>
            <a:r>
              <a:rPr lang="en-US" sz="3200" dirty="0" smtClean="0"/>
              <a:t>taff employees.</a:t>
            </a:r>
            <a:endParaRPr lang="ru-RU" sz="3200" dirty="0"/>
          </a:p>
          <a:p>
            <a:pPr marL="0" indent="0" algn="just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ru-RU" sz="2400" dirty="0" smtClean="0">
              <a:latin typeface="Calibri" pitchFamily="34" charset="0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  <p:transition xmlns:p14="http://schemas.microsoft.com/office/powerpoint/2010/main">
    <p:wipe dir="d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23900"/>
          </a:xfrm>
        </p:spPr>
        <p:txBody>
          <a:bodyPr/>
          <a:lstStyle/>
          <a:p>
            <a:pPr algn="ctr"/>
            <a:r>
              <a:rPr lang="en-US" sz="3200" b="1" dirty="0"/>
              <a:t>A</a:t>
            </a:r>
            <a:r>
              <a:rPr lang="en-US" sz="3200" b="1" dirty="0" smtClean="0"/>
              <a:t>nti-corruption </a:t>
            </a:r>
            <a:r>
              <a:rPr lang="en-US" sz="3200" b="1" dirty="0"/>
              <a:t>legislation in Russia</a:t>
            </a:r>
            <a:endParaRPr lang="ru-RU" sz="3200" b="1" dirty="0" smtClean="0"/>
          </a:p>
        </p:txBody>
      </p:sp>
      <p:sp>
        <p:nvSpPr>
          <p:cNvPr id="20482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spcBef>
                <a:spcPct val="0"/>
              </a:spcBef>
              <a:buNone/>
            </a:pPr>
            <a:r>
              <a:rPr lang="en-US" sz="2800" dirty="0"/>
              <a:t>Parliamentarian is </a:t>
            </a:r>
            <a:r>
              <a:rPr lang="en-US" sz="2800" dirty="0" smtClean="0"/>
              <a:t>NOT allowed </a:t>
            </a:r>
            <a:r>
              <a:rPr lang="en-US" sz="2800" dirty="0"/>
              <a:t>to </a:t>
            </a:r>
            <a:endParaRPr lang="en-US" sz="2800" dirty="0" smtClean="0"/>
          </a:p>
          <a:p>
            <a:pPr algn="just">
              <a:spcBef>
                <a:spcPct val="0"/>
              </a:spcBef>
            </a:pPr>
            <a:r>
              <a:rPr lang="en-US" sz="2800" dirty="0"/>
              <a:t>carry on </a:t>
            </a:r>
            <a:r>
              <a:rPr lang="en-US" sz="2800" dirty="0" smtClean="0"/>
              <a:t>business</a:t>
            </a:r>
            <a:r>
              <a:rPr lang="en-US" sz="2800" dirty="0">
                <a:latin typeface="Calibri" pitchFamily="34" charset="0"/>
              </a:rPr>
              <a:t>;</a:t>
            </a:r>
            <a:endParaRPr lang="ru-RU" sz="2800" dirty="0" smtClean="0">
              <a:latin typeface="Calibri" pitchFamily="34" charset="0"/>
            </a:endParaRPr>
          </a:p>
          <a:p>
            <a:pPr algn="just">
              <a:spcBef>
                <a:spcPct val="0"/>
              </a:spcBef>
            </a:pPr>
            <a:r>
              <a:rPr lang="en-US" sz="2800" dirty="0"/>
              <a:t>be a member of the board in a private </a:t>
            </a:r>
            <a:r>
              <a:rPr lang="en-US" sz="2800" dirty="0" smtClean="0"/>
              <a:t>company;</a:t>
            </a:r>
          </a:p>
          <a:p>
            <a:pPr algn="just">
              <a:spcBef>
                <a:spcPct val="0"/>
              </a:spcBef>
            </a:pPr>
            <a:r>
              <a:rPr lang="en-US" sz="2800" dirty="0"/>
              <a:t>open, own accounts, keep money or valuables in foreign banks located </a:t>
            </a:r>
            <a:r>
              <a:rPr lang="en-US" sz="2800" dirty="0" smtClean="0"/>
              <a:t>abroad.</a:t>
            </a:r>
            <a:r>
              <a:rPr lang="en-US" sz="2800" dirty="0" smtClean="0">
                <a:latin typeface="Calibri" pitchFamily="34" charset="0"/>
              </a:rPr>
              <a:t> </a:t>
            </a:r>
            <a:endParaRPr lang="en-US" sz="2800" dirty="0" smtClean="0">
              <a:latin typeface="Calibri" pitchFamily="34" charset="0"/>
            </a:endParaRPr>
          </a:p>
          <a:p>
            <a:pPr marL="0" indent="0" algn="just">
              <a:spcBef>
                <a:spcPct val="0"/>
              </a:spcBef>
              <a:buNone/>
            </a:pPr>
            <a:r>
              <a:rPr lang="en-US" sz="2800" dirty="0" smtClean="0"/>
              <a:t>Parliamentarians </a:t>
            </a:r>
            <a:r>
              <a:rPr lang="en-US" sz="2800" dirty="0"/>
              <a:t>are</a:t>
            </a:r>
            <a:r>
              <a:rPr lang="en-US" sz="2800" dirty="0" smtClean="0"/>
              <a:t> </a:t>
            </a:r>
            <a:r>
              <a:rPr lang="en-US" sz="2800" dirty="0" smtClean="0"/>
              <a:t>obliged </a:t>
            </a:r>
            <a:r>
              <a:rPr lang="en-US" sz="2800" dirty="0" smtClean="0"/>
              <a:t>to </a:t>
            </a:r>
            <a:r>
              <a:rPr lang="en-US" sz="2800" dirty="0"/>
              <a:t>report </a:t>
            </a:r>
            <a:r>
              <a:rPr lang="en-US" sz="2800" dirty="0" smtClean="0"/>
              <a:t>their </a:t>
            </a:r>
            <a:r>
              <a:rPr lang="en-US" sz="2800" dirty="0"/>
              <a:t>annual income </a:t>
            </a:r>
            <a:r>
              <a:rPr lang="en-US" sz="2000" dirty="0"/>
              <a:t>(and income of their wives/husbands and under-age children)</a:t>
            </a:r>
            <a:r>
              <a:rPr lang="en-US" sz="2800" dirty="0"/>
              <a:t>  and </a:t>
            </a:r>
            <a:r>
              <a:rPr lang="en-US" sz="2800" dirty="0" smtClean="0"/>
              <a:t>spending </a:t>
            </a:r>
            <a:r>
              <a:rPr lang="en-US" sz="2000" dirty="0"/>
              <a:t>(if the sum of </a:t>
            </a:r>
            <a:r>
              <a:rPr lang="en-US" sz="2000" dirty="0" smtClean="0"/>
              <a:t>spending </a:t>
            </a:r>
            <a:r>
              <a:rPr lang="en-US" sz="2000" dirty="0"/>
              <a:t>is larger than official’s family income </a:t>
            </a:r>
            <a:r>
              <a:rPr lang="en-US" sz="2000" dirty="0" smtClean="0"/>
              <a:t>for </a:t>
            </a:r>
            <a:r>
              <a:rPr lang="en-US" sz="2000" dirty="0"/>
              <a:t>the last 3 years)</a:t>
            </a:r>
            <a:r>
              <a:rPr lang="en-US" sz="2800" dirty="0"/>
              <a:t>. </a:t>
            </a:r>
            <a:endParaRPr lang="ru-RU" sz="2800" dirty="0" smtClean="0">
              <a:latin typeface="Calibri" pitchFamily="34" charset="0"/>
            </a:endParaRPr>
          </a:p>
          <a:p>
            <a:pPr>
              <a:spcBef>
                <a:spcPct val="0"/>
              </a:spcBef>
            </a:pPr>
            <a:endParaRPr lang="en-US" sz="2400" dirty="0" smtClean="0">
              <a:latin typeface="Calibri" pitchFamily="34" charset="0"/>
            </a:endParaRPr>
          </a:p>
          <a:p>
            <a:pPr marL="0" indent="0">
              <a:spcBef>
                <a:spcPct val="0"/>
              </a:spcBef>
              <a:buNone/>
            </a:pPr>
            <a:endParaRPr lang="en-US" sz="2400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>
    <p:wipe dir="d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 smtClean="0"/>
              <a:t>The Ethics in Social Networks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935163"/>
            <a:ext cx="8712968" cy="4389437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How should MPs activities in social networks be viewed as?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PRIVATE?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PUBLIC?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MEDIA?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How should they be regulated?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195707"/>
      </p:ext>
    </p:extLst>
  </p:cSld>
  <p:clrMapOvr>
    <a:masterClrMapping/>
  </p:clrMapOvr>
  <p:transition xmlns:p14="http://schemas.microsoft.com/office/powerpoint/2010/main"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title"/>
          </p:nvPr>
        </p:nvSpPr>
        <p:spPr>
          <a:xfrm>
            <a:off x="323528" y="692696"/>
            <a:ext cx="8363272" cy="3384376"/>
          </a:xfrm>
        </p:spPr>
        <p:txBody>
          <a:bodyPr/>
          <a:lstStyle/>
          <a:p>
            <a:pPr algn="ctr"/>
            <a:r>
              <a:rPr lang="en-US" sz="7200" dirty="0" smtClean="0"/>
              <a:t>Thank you!</a:t>
            </a:r>
            <a:endParaRPr lang="ru-RU" sz="7200" dirty="0" smtClean="0"/>
          </a:p>
        </p:txBody>
      </p:sp>
      <p:sp>
        <p:nvSpPr>
          <p:cNvPr id="21506" name="Содержимое 2"/>
          <p:cNvSpPr>
            <a:spLocks noGrp="1"/>
          </p:cNvSpPr>
          <p:nvPr>
            <p:ph idx="1"/>
          </p:nvPr>
        </p:nvSpPr>
        <p:spPr>
          <a:xfrm>
            <a:off x="4572000" y="4869160"/>
            <a:ext cx="4114800" cy="145544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endParaRPr lang="en-US" dirty="0" smtClean="0"/>
          </a:p>
          <a:p>
            <a:pPr>
              <a:buFont typeface="Wingdings 2" pitchFamily="18" charset="2"/>
              <a:buNone/>
            </a:pPr>
            <a:endParaRPr lang="en-US" dirty="0" smtClean="0"/>
          </a:p>
        </p:txBody>
      </p:sp>
    </p:spTree>
  </p:cSld>
  <p:clrMapOvr>
    <a:masterClrMapping/>
  </p:clrMapOvr>
  <p:transition xmlns:p14="http://schemas.microsoft.com/office/powerpoint/2010/main">
    <p:wipe dir="d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315</TotalTime>
  <Words>448</Words>
  <Application>Microsoft Macintosh PowerPoint</Application>
  <PresentationFormat>On-screen Show (4:3)</PresentationFormat>
  <Paragraphs>54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Поток</vt:lpstr>
      <vt:lpstr>The Ethics Regulations in the Council of the Federation</vt:lpstr>
      <vt:lpstr>Parliamentary Ethics Regulation  in the Russian Federation</vt:lpstr>
      <vt:lpstr>The Project of the Code </vt:lpstr>
      <vt:lpstr>The Project of the Code </vt:lpstr>
      <vt:lpstr>Penalty for the Code’s Breach</vt:lpstr>
      <vt:lpstr>Codes of Conduct for Civil Servants</vt:lpstr>
      <vt:lpstr>Anti-corruption legislation in Russia</vt:lpstr>
      <vt:lpstr>The Ethics in Social Networks</vt:lpstr>
      <vt:lpstr>Thank you!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Council of Federation and the Government in the legislative process: control, initiatives, partnership with regions</dc:title>
  <dc:creator>НРГО</dc:creator>
  <cp:lastModifiedBy>b m</cp:lastModifiedBy>
  <cp:revision>25</cp:revision>
  <dcterms:created xsi:type="dcterms:W3CDTF">2012-09-12T20:56:38Z</dcterms:created>
  <dcterms:modified xsi:type="dcterms:W3CDTF">2014-05-08T06:44:57Z</dcterms:modified>
</cp:coreProperties>
</file>